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4"/>
    <p:restoredTop sz="94687"/>
  </p:normalViewPr>
  <p:slideViewPr>
    <p:cSldViewPr snapToGrid="0" snapToObjects="1">
      <p:cViewPr>
        <p:scale>
          <a:sx n="95" d="100"/>
          <a:sy n="95" d="100"/>
        </p:scale>
        <p:origin x="-72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EA78C38-B7BF-2B41-8FFC-85F695690ED0}"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47980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A78C38-B7BF-2B41-8FFC-85F695690ED0}"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49666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A78C38-B7BF-2B41-8FFC-85F695690ED0}"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69902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A78C38-B7BF-2B41-8FFC-85F695690ED0}"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146587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EA78C38-B7BF-2B41-8FFC-85F695690ED0}"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94030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EA78C38-B7BF-2B41-8FFC-85F695690ED0}"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102042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629842" y="1878806"/>
            <a:ext cx="3868340"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629150" y="1878806"/>
            <a:ext cx="3887391"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EA78C38-B7BF-2B41-8FFC-85F695690ED0}" type="datetimeFigureOut">
              <a:rPr lang="tr-TR" smtClean="0"/>
              <a:t>23.03.2020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50369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EA78C38-B7BF-2B41-8FFC-85F695690ED0}" type="datetimeFigureOut">
              <a:rPr lang="tr-TR" smtClean="0"/>
              <a:t>23.03.2020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110722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78C38-B7BF-2B41-8FFC-85F695690ED0}" type="datetimeFigureOut">
              <a:rPr lang="tr-TR" smtClean="0"/>
              <a:t>23.03.2020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243544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A78C38-B7BF-2B41-8FFC-85F695690ED0}"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132075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EA78C38-B7BF-2B41-8FFC-85F695690ED0}"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A85CBE-4BEC-0046-BFC4-FA2E4E4568D5}" type="slidenum">
              <a:rPr lang="tr-TR" smtClean="0"/>
              <a:t>‹#›</a:t>
            </a:fld>
            <a:endParaRPr lang="tr-TR"/>
          </a:p>
        </p:txBody>
      </p:sp>
    </p:spTree>
    <p:extLst>
      <p:ext uri="{BB962C8B-B14F-4D97-AF65-F5344CB8AC3E}">
        <p14:creationId xmlns:p14="http://schemas.microsoft.com/office/powerpoint/2010/main" val="207355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A78C38-B7BF-2B41-8FFC-85F695690ED0}" type="datetimeFigureOut">
              <a:rPr lang="tr-TR" smtClean="0"/>
              <a:t>23.03.2020</a:t>
            </a:fld>
            <a:endParaRPr lang="tr-T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7A85CBE-4BEC-0046-BFC4-FA2E4E4568D5}" type="slidenum">
              <a:rPr lang="tr-TR" smtClean="0"/>
              <a:t>‹#›</a:t>
            </a:fld>
            <a:endParaRPr lang="tr-TR"/>
          </a:p>
        </p:txBody>
      </p:sp>
    </p:spTree>
    <p:extLst>
      <p:ext uri="{BB962C8B-B14F-4D97-AF65-F5344CB8AC3E}">
        <p14:creationId xmlns:p14="http://schemas.microsoft.com/office/powerpoint/2010/main" val="68429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2.jp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696B4C4B-21F8-C243-960F-9BD68BFCD538}"/>
              </a:ext>
            </a:extLst>
          </p:cNvPr>
          <p:cNvPicPr>
            <a:picLocks noChangeAspect="1"/>
          </p:cNvPicPr>
          <p:nvPr/>
        </p:nvPicPr>
        <p:blipFill>
          <a:blip r:embed="rId2"/>
          <a:stretch>
            <a:fillRect/>
          </a:stretch>
        </p:blipFill>
        <p:spPr>
          <a:xfrm>
            <a:off x="4572000" y="466401"/>
            <a:ext cx="3489649" cy="4210698"/>
          </a:xfrm>
          <a:prstGeom prst="rect">
            <a:avLst/>
          </a:prstGeom>
        </p:spPr>
      </p:pic>
      <p:pic>
        <p:nvPicPr>
          <p:cNvPr id="4" name="Resim 3">
            <a:extLst>
              <a:ext uri="{FF2B5EF4-FFF2-40B4-BE49-F238E27FC236}">
                <a16:creationId xmlns:a16="http://schemas.microsoft.com/office/drawing/2014/main" xmlns="" id="{1D8B1A0C-9661-1E4F-8260-9D6BEC581268}"/>
              </a:ext>
            </a:extLst>
          </p:cNvPr>
          <p:cNvPicPr>
            <a:picLocks noChangeAspect="1"/>
          </p:cNvPicPr>
          <p:nvPr/>
        </p:nvPicPr>
        <p:blipFill>
          <a:blip r:embed="rId3"/>
          <a:stretch>
            <a:fillRect/>
          </a:stretch>
        </p:blipFill>
        <p:spPr>
          <a:xfrm>
            <a:off x="4376902" y="413071"/>
            <a:ext cx="3902722" cy="4578613"/>
          </a:xfrm>
          <a:prstGeom prst="rect">
            <a:avLst/>
          </a:prstGeom>
        </p:spPr>
      </p:pic>
      <p:pic>
        <p:nvPicPr>
          <p:cNvPr id="6" name="Resim 5">
            <a:extLst>
              <a:ext uri="{FF2B5EF4-FFF2-40B4-BE49-F238E27FC236}">
                <a16:creationId xmlns:a16="http://schemas.microsoft.com/office/drawing/2014/main" xmlns="" id="{E0F588D4-2CAF-A043-99CA-3E75BAD2B960}"/>
              </a:ext>
            </a:extLst>
          </p:cNvPr>
          <p:cNvPicPr>
            <a:picLocks noChangeAspect="1"/>
          </p:cNvPicPr>
          <p:nvPr/>
        </p:nvPicPr>
        <p:blipFill>
          <a:blip r:embed="rId4"/>
          <a:stretch>
            <a:fillRect/>
          </a:stretch>
        </p:blipFill>
        <p:spPr>
          <a:xfrm>
            <a:off x="715086" y="565798"/>
            <a:ext cx="3073400" cy="3340100"/>
          </a:xfrm>
          <a:prstGeom prst="rect">
            <a:avLst/>
          </a:prstGeom>
        </p:spPr>
      </p:pic>
    </p:spTree>
    <p:extLst>
      <p:ext uri="{BB962C8B-B14F-4D97-AF65-F5344CB8AC3E}">
        <p14:creationId xmlns:p14="http://schemas.microsoft.com/office/powerpoint/2010/main" val="402652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1521373" y="1725317"/>
            <a:ext cx="6101254" cy="1451435"/>
          </a:xfrm>
        </p:spPr>
        <p:txBody>
          <a:bodyPr>
            <a:normAutofit/>
          </a:bodyPr>
          <a:lstStyle/>
          <a:p>
            <a:pPr algn="just"/>
            <a:r>
              <a:rPr lang="tr-TR" sz="1600" dirty="0">
                <a:latin typeface="Helvetica Light" panose="020B0403020202020204" pitchFamily="34" charset="0"/>
              </a:rPr>
              <a:t>1. </a:t>
            </a:r>
            <a:r>
              <a:rPr lang="tr-TR" sz="1600" dirty="0" err="1">
                <a:latin typeface="Helvetica Light" panose="020B0403020202020204" pitchFamily="34" charset="0"/>
              </a:rPr>
              <a:t>Choleric</a:t>
            </a:r>
            <a:r>
              <a:rPr lang="tr-TR" sz="1600" dirty="0">
                <a:latin typeface="Helvetica Light" panose="020B0403020202020204" pitchFamily="34" charset="0"/>
              </a:rPr>
              <a:t> tip (sınırsız): güçlü bir dengesiz sinir sistemi;</a:t>
            </a:r>
          </a:p>
          <a:p>
            <a:pPr algn="just"/>
            <a:r>
              <a:rPr lang="tr-TR" sz="1600" dirty="0">
                <a:latin typeface="Helvetica Light" panose="020B0403020202020204" pitchFamily="34" charset="0"/>
              </a:rPr>
              <a:t>2. </a:t>
            </a:r>
            <a:r>
              <a:rPr lang="tr-TR" sz="1600" dirty="0" err="1">
                <a:latin typeface="Helvetica Light" panose="020B0403020202020204" pitchFamily="34" charset="0"/>
              </a:rPr>
              <a:t>Sanguine</a:t>
            </a:r>
            <a:r>
              <a:rPr lang="tr-TR" sz="1600" dirty="0">
                <a:latin typeface="Helvetica Light" panose="020B0403020202020204" pitchFamily="34" charset="0"/>
              </a:rPr>
              <a:t> tipi (dengeli): güçlü dengeli hareketli sinir sistemi.</a:t>
            </a:r>
          </a:p>
          <a:p>
            <a:pPr algn="just"/>
            <a:r>
              <a:rPr lang="tr-TR" sz="1600" dirty="0">
                <a:latin typeface="Helvetica Light" panose="020B0403020202020204" pitchFamily="34" charset="0"/>
              </a:rPr>
              <a:t>3. </a:t>
            </a:r>
            <a:r>
              <a:rPr lang="tr-TR" sz="1600" dirty="0" err="1">
                <a:latin typeface="Helvetica Light" panose="020B0403020202020204" pitchFamily="34" charset="0"/>
              </a:rPr>
              <a:t>Flegmatik</a:t>
            </a:r>
            <a:r>
              <a:rPr lang="tr-TR" sz="1600" dirty="0">
                <a:latin typeface="Helvetica Light" panose="020B0403020202020204" pitchFamily="34" charset="0"/>
              </a:rPr>
              <a:t> tip (</a:t>
            </a:r>
            <a:r>
              <a:rPr lang="tr-TR" sz="1600" dirty="0" err="1">
                <a:latin typeface="Helvetica Light" panose="020B0403020202020204" pitchFamily="34" charset="0"/>
              </a:rPr>
              <a:t>inert</a:t>
            </a:r>
            <a:r>
              <a:rPr lang="tr-TR" sz="1600" dirty="0">
                <a:latin typeface="Helvetica Light" panose="020B0403020202020204" pitchFamily="34" charset="0"/>
              </a:rPr>
              <a:t>): güçlü dengeli bir </a:t>
            </a:r>
            <a:r>
              <a:rPr lang="tr-TR" sz="1600" dirty="0" err="1">
                <a:latin typeface="Helvetica Light" panose="020B0403020202020204" pitchFamily="34" charset="0"/>
              </a:rPr>
              <a:t>inert</a:t>
            </a:r>
            <a:r>
              <a:rPr lang="tr-TR" sz="1600" dirty="0">
                <a:latin typeface="Helvetica Light" panose="020B0403020202020204" pitchFamily="34" charset="0"/>
              </a:rPr>
              <a:t> sinir sistemi.</a:t>
            </a:r>
          </a:p>
          <a:p>
            <a:pPr algn="just"/>
            <a:r>
              <a:rPr lang="tr-TR" sz="1600" dirty="0">
                <a:latin typeface="Helvetica Light" panose="020B0403020202020204" pitchFamily="34" charset="0"/>
              </a:rPr>
              <a:t>4. Melankolik tip (zayıf, inhibitör): zayıf sinir sistemi.</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spTree>
    <p:extLst>
      <p:ext uri="{BB962C8B-B14F-4D97-AF65-F5344CB8AC3E}">
        <p14:creationId xmlns:p14="http://schemas.microsoft.com/office/powerpoint/2010/main" val="279807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334863" y="451269"/>
            <a:ext cx="4046438" cy="3870433"/>
          </a:xfrm>
        </p:spPr>
        <p:txBody>
          <a:bodyPr>
            <a:normAutofit/>
          </a:bodyPr>
          <a:lstStyle/>
          <a:p>
            <a:pPr algn="just"/>
            <a:r>
              <a:rPr lang="tr-TR" sz="1600" dirty="0" err="1">
                <a:latin typeface="Helvetica Light" panose="020B0403020202020204" pitchFamily="34" charset="0"/>
              </a:rPr>
              <a:t>Pavlov</a:t>
            </a:r>
            <a:r>
              <a:rPr lang="tr-TR" sz="1600" dirty="0">
                <a:latin typeface="Helvetica Light" panose="020B0403020202020204" pitchFamily="34" charset="0"/>
              </a:rPr>
              <a:t> şu sonuca vardı:</a:t>
            </a:r>
          </a:p>
          <a:p>
            <a:pPr marL="0" indent="0" algn="just">
              <a:buNone/>
            </a:pPr>
            <a:endParaRPr lang="tr-TR" sz="1600" dirty="0">
              <a:latin typeface="Helvetica Light" panose="020B0403020202020204" pitchFamily="34" charset="0"/>
            </a:endParaRPr>
          </a:p>
          <a:p>
            <a:pPr marL="0" indent="0" algn="just">
              <a:buNone/>
            </a:pPr>
            <a:r>
              <a:rPr lang="tr-TR" sz="1600" dirty="0">
                <a:latin typeface="Helvetica Light" panose="020B0403020202020204" pitchFamily="34" charset="0"/>
              </a:rPr>
              <a:t>“Bir insanın davranış şekli sadece sinir sisteminin doğal özellikleriyle değil, aynı zamanda bireysel varlığı sırasında vücuda düşen ve sürekli olarak düşen etkilerle de belirlenir, yani, bunların en geniş anlamıyla sürekli eğitime bağlıdır. Kelimeler ve bunun nedeni, sinir sisteminin yukarıdaki özelliklerinin yanında, en önemli özelliği, en yüksek </a:t>
            </a:r>
            <a:r>
              <a:rPr lang="tr-TR" sz="1600" dirty="0" err="1">
                <a:latin typeface="Helvetica Light" panose="020B0403020202020204" pitchFamily="34" charset="0"/>
              </a:rPr>
              <a:t>plastisite</a:t>
            </a:r>
            <a:r>
              <a:rPr lang="tr-TR" sz="1600" dirty="0">
                <a:latin typeface="Helvetica Light" panose="020B0403020202020204" pitchFamily="34" charset="0"/>
              </a:rPr>
              <a:t>, sürekli olarak ortaya </a:t>
            </a:r>
            <a:r>
              <a:rPr lang="tr-TR" sz="1600" dirty="0" err="1">
                <a:latin typeface="Helvetica Light" panose="020B0403020202020204" pitchFamily="34" charset="0"/>
              </a:rPr>
              <a:t>çıkmasıdır.Bu</a:t>
            </a:r>
            <a:r>
              <a:rPr lang="tr-TR" sz="1600" dirty="0">
                <a:latin typeface="Helvetica Light" panose="020B0403020202020204" pitchFamily="34" charset="0"/>
              </a:rPr>
              <a:t> nedenle, sinir sisteminin doğal tipine gelirse, organizmanın doğum gününden itibaren olduğu tüm etkileri hesaba katmak gerekir ”.</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pic>
        <p:nvPicPr>
          <p:cNvPr id="9" name="Resim 8">
            <a:extLst>
              <a:ext uri="{FF2B5EF4-FFF2-40B4-BE49-F238E27FC236}">
                <a16:creationId xmlns:a16="http://schemas.microsoft.com/office/drawing/2014/main" xmlns="" id="{BF7A10F2-5415-384A-972F-E14375CAFB94}"/>
              </a:ext>
            </a:extLst>
          </p:cNvPr>
          <p:cNvPicPr>
            <a:picLocks noChangeAspect="1"/>
          </p:cNvPicPr>
          <p:nvPr/>
        </p:nvPicPr>
        <p:blipFill>
          <a:blip r:embed="rId7"/>
          <a:stretch>
            <a:fillRect/>
          </a:stretch>
        </p:blipFill>
        <p:spPr>
          <a:xfrm>
            <a:off x="5024305" y="756410"/>
            <a:ext cx="3251200" cy="3251200"/>
          </a:xfrm>
          <a:prstGeom prst="rect">
            <a:avLst/>
          </a:prstGeom>
        </p:spPr>
      </p:pic>
    </p:spTree>
    <p:extLst>
      <p:ext uri="{BB962C8B-B14F-4D97-AF65-F5344CB8AC3E}">
        <p14:creationId xmlns:p14="http://schemas.microsoft.com/office/powerpoint/2010/main" val="155198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309881" y="934583"/>
            <a:ext cx="4046438" cy="2772779"/>
          </a:xfrm>
        </p:spPr>
        <p:txBody>
          <a:bodyPr>
            <a:normAutofit/>
          </a:bodyPr>
          <a:lstStyle/>
          <a:p>
            <a:r>
              <a:rPr lang="tr-TR" sz="1600" dirty="0">
                <a:latin typeface="Helvetica Light" panose="020B0403020202020204" pitchFamily="34" charset="0"/>
              </a:rPr>
              <a:t>İletişim sürecinde tezahür eden İtalyan karakterinin en çarpıcı özelliklerinin basitlik ve doğallık, kendiliğindenlik ve şiddet içeren duygusallık olduğu bilinmektedir.</a:t>
            </a:r>
          </a:p>
          <a:p>
            <a:r>
              <a:rPr lang="tr-TR" sz="1600" dirty="0">
                <a:latin typeface="Helvetica Light" panose="020B0403020202020204" pitchFamily="34" charset="0"/>
              </a:rPr>
              <a:t> İtalyanlar, doğaları gereği oldukça enerjik, hatta genişler ve çok girişkenlerdir. İtalyanların ruhunda, birçok araştırmacı, eylemde ve ruhta ve zihinde olan kelimede gecikmeden kinetik bir ifadeye dikkat çekiyor.</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pic>
        <p:nvPicPr>
          <p:cNvPr id="10" name="Resim 9">
            <a:extLst>
              <a:ext uri="{FF2B5EF4-FFF2-40B4-BE49-F238E27FC236}">
                <a16:creationId xmlns:a16="http://schemas.microsoft.com/office/drawing/2014/main" xmlns="" id="{0EC2B26F-DC70-4C4E-B196-4AA788BAEC83}"/>
              </a:ext>
            </a:extLst>
          </p:cNvPr>
          <p:cNvPicPr>
            <a:picLocks noChangeAspect="1"/>
          </p:cNvPicPr>
          <p:nvPr/>
        </p:nvPicPr>
        <p:blipFill>
          <a:blip r:embed="rId7"/>
          <a:stretch>
            <a:fillRect/>
          </a:stretch>
        </p:blipFill>
        <p:spPr>
          <a:xfrm>
            <a:off x="4674476" y="1003121"/>
            <a:ext cx="3840874" cy="2560583"/>
          </a:xfrm>
          <a:prstGeom prst="rect">
            <a:avLst/>
          </a:prstGeom>
        </p:spPr>
      </p:pic>
    </p:spTree>
    <p:extLst>
      <p:ext uri="{BB962C8B-B14F-4D97-AF65-F5344CB8AC3E}">
        <p14:creationId xmlns:p14="http://schemas.microsoft.com/office/powerpoint/2010/main" val="353094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309881" y="934583"/>
            <a:ext cx="4046438" cy="3109272"/>
          </a:xfrm>
        </p:spPr>
        <p:txBody>
          <a:bodyPr>
            <a:normAutofit fontScale="62500" lnSpcReduction="20000"/>
          </a:bodyPr>
          <a:lstStyle/>
          <a:p>
            <a:r>
              <a:rPr lang="tr-TR" dirty="0">
                <a:latin typeface="Helvetica Light" panose="020B0403020202020204" pitchFamily="34" charset="0"/>
              </a:rPr>
              <a:t>İtalyanların çoğu </a:t>
            </a:r>
            <a:r>
              <a:rPr lang="tr-TR" dirty="0" err="1">
                <a:latin typeface="Helvetica Light" panose="020B0403020202020204" pitchFamily="34" charset="0"/>
              </a:rPr>
              <a:t>choleric</a:t>
            </a:r>
            <a:r>
              <a:rPr lang="tr-TR" dirty="0">
                <a:latin typeface="Helvetica Light" panose="020B0403020202020204" pitchFamily="34" charset="0"/>
              </a:rPr>
              <a:t> ve </a:t>
            </a:r>
            <a:r>
              <a:rPr lang="tr-TR" dirty="0" err="1">
                <a:latin typeface="Helvetica Light" panose="020B0403020202020204" pitchFamily="34" charset="0"/>
              </a:rPr>
              <a:t>sanguine'dir</a:t>
            </a:r>
            <a:r>
              <a:rPr lang="tr-TR" dirty="0">
                <a:latin typeface="Helvetica Light" panose="020B0403020202020204" pitchFamily="34" charset="0"/>
              </a:rPr>
              <a:t>, bu nedenle stres ve sinir yorgunluğu içlerinde diğer uluslardan biraz daha fazladır.</a:t>
            </a:r>
          </a:p>
          <a:p>
            <a:r>
              <a:rPr lang="tr-TR" dirty="0">
                <a:latin typeface="Helvetica Light" panose="020B0403020202020204" pitchFamily="34" charset="0"/>
              </a:rPr>
              <a:t>Bu nedenle, </a:t>
            </a:r>
            <a:r>
              <a:rPr lang="tr-TR" dirty="0" err="1">
                <a:latin typeface="Helvetica Light" panose="020B0403020202020204" pitchFamily="34" charset="0"/>
              </a:rPr>
              <a:t>koronavirüsün</a:t>
            </a:r>
            <a:r>
              <a:rPr lang="tr-TR" dirty="0">
                <a:latin typeface="Helvetica Light" panose="020B0403020202020204" pitchFamily="34" charset="0"/>
              </a:rPr>
              <a:t> başlangıcının arka planına karşı, kan basıncının normalleştirilmesi yoluyla stresin dengelenmesi vücudun savunmasının birikmesine katkıda bulunabilir.</a:t>
            </a:r>
          </a:p>
          <a:p>
            <a:r>
              <a:rPr lang="tr-TR" dirty="0">
                <a:latin typeface="Helvetica Light" panose="020B0403020202020204" pitchFamily="34" charset="0"/>
              </a:rPr>
              <a:t>Bir </a:t>
            </a:r>
            <a:r>
              <a:rPr lang="tr-TR" dirty="0" err="1">
                <a:latin typeface="Helvetica Light" panose="020B0403020202020204" pitchFamily="34" charset="0"/>
              </a:rPr>
              <a:t>pandemi</a:t>
            </a:r>
            <a:r>
              <a:rPr lang="tr-TR" dirty="0">
                <a:latin typeface="Helvetica Light" panose="020B0403020202020204" pitchFamily="34" charset="0"/>
              </a:rPr>
              <a:t> günlerinde hipertansiyonu olan hastalar için baskılarını ve </a:t>
            </a:r>
            <a:r>
              <a:rPr lang="tr-TR" dirty="0" err="1">
                <a:latin typeface="Helvetica Light" panose="020B0403020202020204" pitchFamily="34" charset="0"/>
              </a:rPr>
              <a:t>psiko</a:t>
            </a:r>
            <a:r>
              <a:rPr lang="tr-TR" dirty="0">
                <a:latin typeface="Helvetica Light" panose="020B0403020202020204" pitchFamily="34" charset="0"/>
              </a:rPr>
              <a:t>-duygusal durumlarını izlemek özellikle önemlidir.</a:t>
            </a:r>
          </a:p>
          <a:p>
            <a:r>
              <a:rPr lang="tr-TR" dirty="0">
                <a:latin typeface="Helvetica Light" panose="020B0403020202020204" pitchFamily="34" charset="0"/>
              </a:rPr>
              <a:t> Stres ve </a:t>
            </a:r>
            <a:r>
              <a:rPr lang="tr-TR" dirty="0" err="1">
                <a:latin typeface="Helvetica Light" panose="020B0403020202020204" pitchFamily="34" charset="0"/>
              </a:rPr>
              <a:t>hipertansif</a:t>
            </a:r>
            <a:r>
              <a:rPr lang="tr-TR" dirty="0">
                <a:latin typeface="Helvetica Light" panose="020B0403020202020204" pitchFamily="34" charset="0"/>
              </a:rPr>
              <a:t> krizlerin önlenmesi kesinlikle gereklidir ve ABP-051'den daha iyi ve uygun bir önlem tespit edilmemiştir.</a:t>
            </a:r>
          </a:p>
          <a:p>
            <a:r>
              <a:rPr lang="tr-TR" dirty="0">
                <a:latin typeface="Helvetica Light" panose="020B0403020202020204" pitchFamily="34" charset="0"/>
              </a:rPr>
              <a:t>Hastalık durumunda hipertansiyonu olan hastalar, akciğerler ve </a:t>
            </a:r>
            <a:r>
              <a:rPr lang="tr-TR" dirty="0" err="1">
                <a:latin typeface="Helvetica Light" panose="020B0403020202020204" pitchFamily="34" charset="0"/>
              </a:rPr>
              <a:t>kardiyovasküler</a:t>
            </a:r>
            <a:r>
              <a:rPr lang="tr-TR" dirty="0">
                <a:latin typeface="Helvetica Light" panose="020B0403020202020204" pitchFamily="34" charset="0"/>
              </a:rPr>
              <a:t> sistemleri öncelikle acı çekecektir.</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pic>
        <p:nvPicPr>
          <p:cNvPr id="9" name="Resim 8">
            <a:extLst>
              <a:ext uri="{FF2B5EF4-FFF2-40B4-BE49-F238E27FC236}">
                <a16:creationId xmlns:a16="http://schemas.microsoft.com/office/drawing/2014/main" xmlns="" id="{3FDC72C4-4EC3-AA4F-8753-324A260B1BDB}"/>
              </a:ext>
            </a:extLst>
          </p:cNvPr>
          <p:cNvPicPr>
            <a:picLocks noChangeAspect="1"/>
          </p:cNvPicPr>
          <p:nvPr/>
        </p:nvPicPr>
        <p:blipFill>
          <a:blip r:embed="rId7"/>
          <a:stretch>
            <a:fillRect/>
          </a:stretch>
        </p:blipFill>
        <p:spPr>
          <a:xfrm>
            <a:off x="4572000" y="936554"/>
            <a:ext cx="4045609" cy="2644189"/>
          </a:xfrm>
          <a:prstGeom prst="rect">
            <a:avLst/>
          </a:prstGeom>
        </p:spPr>
      </p:pic>
    </p:spTree>
    <p:extLst>
      <p:ext uri="{BB962C8B-B14F-4D97-AF65-F5344CB8AC3E}">
        <p14:creationId xmlns:p14="http://schemas.microsoft.com/office/powerpoint/2010/main" val="146007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715819" y="1102994"/>
            <a:ext cx="7712362" cy="2355193"/>
          </a:xfrm>
        </p:spPr>
        <p:txBody>
          <a:bodyPr>
            <a:normAutofit fontScale="62500" lnSpcReduction="20000"/>
          </a:bodyPr>
          <a:lstStyle/>
          <a:p>
            <a:pPr algn="just"/>
            <a:r>
              <a:rPr lang="tr-TR" dirty="0">
                <a:latin typeface="Helvetica Light" panose="020B0403020202020204" pitchFamily="34" charset="0"/>
              </a:rPr>
              <a:t>Uyarma kuvveti sinir hücresinin verimliliğini yansıtır ve fonksiyonel dayanıklılıkta, yani zıt </a:t>
            </a:r>
            <a:r>
              <a:rPr lang="tr-TR" dirty="0" err="1">
                <a:latin typeface="Helvetica Light" panose="020B0403020202020204" pitchFamily="34" charset="0"/>
              </a:rPr>
              <a:t>inhibisyon</a:t>
            </a:r>
            <a:r>
              <a:rPr lang="tr-TR" dirty="0">
                <a:latin typeface="Helvetica Light" panose="020B0403020202020204" pitchFamily="34" charset="0"/>
              </a:rPr>
              <a:t> durumuna geçmeden uzun süreli veya kısa süreli, ancak güçlü uyarmaya dayanma yeteneğine sahiptir.  </a:t>
            </a:r>
            <a:r>
              <a:rPr lang="tr-TR" dirty="0" err="1">
                <a:latin typeface="Helvetica Light" panose="020B0403020202020204" pitchFamily="34" charset="0"/>
              </a:rPr>
              <a:t>İnhibisyon</a:t>
            </a:r>
            <a:r>
              <a:rPr lang="tr-TR" dirty="0">
                <a:latin typeface="Helvetica Light" panose="020B0403020202020204" pitchFamily="34" charset="0"/>
              </a:rPr>
              <a:t> kuvveti, </a:t>
            </a:r>
            <a:r>
              <a:rPr lang="tr-TR" dirty="0" err="1">
                <a:latin typeface="Helvetica Light" panose="020B0403020202020204" pitchFamily="34" charset="0"/>
              </a:rPr>
              <a:t>inhibisyonun</a:t>
            </a:r>
            <a:r>
              <a:rPr lang="tr-TR" dirty="0">
                <a:latin typeface="Helvetica Light" panose="020B0403020202020204" pitchFamily="34" charset="0"/>
              </a:rPr>
              <a:t> uygulanması sırasında sinir sisteminin fonksiyonel performansı olarak anlaşılır ve çeşitli inhibitör koşullu reaksiyonlar oluşturma yeteneğinde kendini gösterir.</a:t>
            </a:r>
          </a:p>
          <a:p>
            <a:pPr algn="just"/>
            <a:endParaRPr lang="tr-TR" dirty="0">
              <a:latin typeface="Helvetica Light" panose="020B0403020202020204" pitchFamily="34" charset="0"/>
            </a:endParaRPr>
          </a:p>
          <a:p>
            <a:pPr algn="just"/>
            <a:r>
              <a:rPr lang="tr-TR" dirty="0">
                <a:latin typeface="Helvetica Light" panose="020B0403020202020204" pitchFamily="34" charset="0"/>
              </a:rPr>
              <a:t>Her iki işlemin gücünün oranı, bir işlemin gücü diğerininkini aştığında belirli bir bireyin dengeli veya dengesiz olup olmadığına karar verir.</a:t>
            </a:r>
          </a:p>
          <a:p>
            <a:pPr algn="just"/>
            <a:endParaRPr lang="tr-TR" dirty="0">
              <a:latin typeface="Helvetica Light" panose="020B0403020202020204" pitchFamily="34" charset="0"/>
            </a:endParaRPr>
          </a:p>
          <a:p>
            <a:pPr algn="just"/>
            <a:r>
              <a:rPr lang="tr-TR" dirty="0">
                <a:latin typeface="Helvetica Light" panose="020B0403020202020204" pitchFamily="34" charset="0"/>
              </a:rPr>
              <a:t> Sinir süreçlerinin </a:t>
            </a:r>
            <a:r>
              <a:rPr lang="tr-TR" dirty="0" err="1">
                <a:latin typeface="Helvetica Light" panose="020B0403020202020204" pitchFamily="34" charset="0"/>
              </a:rPr>
              <a:t>motilitesi</a:t>
            </a:r>
            <a:r>
              <a:rPr lang="tr-TR" dirty="0">
                <a:latin typeface="Helvetica Light" panose="020B0403020202020204" pitchFamily="34" charset="0"/>
              </a:rPr>
              <a:t>, değişen yaşam koşullarına göre davranışı değiştirme yeteneğinde kendini gösterir. Sinir sisteminin bu özelliğinin bir ölçüsü, bir eylemden diğerine, pasif bir durumdan aktif bir duruma geçiş hızıdır. Hareketliliğin tersi sinir süreçlerinin ataletidir. Sinir sistemi daha </a:t>
            </a:r>
            <a:r>
              <a:rPr lang="tr-TR" dirty="0" err="1">
                <a:latin typeface="Helvetica Light" panose="020B0403020202020204" pitchFamily="34" charset="0"/>
              </a:rPr>
              <a:t>inerttir</a:t>
            </a:r>
            <a:r>
              <a:rPr lang="tr-TR" dirty="0">
                <a:latin typeface="Helvetica Light" panose="020B0403020202020204" pitchFamily="34" charset="0"/>
              </a:rPr>
              <a:t>, bir süreçten diğerine geçmek için daha fazla zaman veya çaba gerekir</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spTree>
    <p:extLst>
      <p:ext uri="{BB962C8B-B14F-4D97-AF65-F5344CB8AC3E}">
        <p14:creationId xmlns:p14="http://schemas.microsoft.com/office/powerpoint/2010/main" val="266814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696B4C4B-21F8-C243-960F-9BD68BFCD538}"/>
              </a:ext>
            </a:extLst>
          </p:cNvPr>
          <p:cNvPicPr>
            <a:picLocks noChangeAspect="1"/>
          </p:cNvPicPr>
          <p:nvPr/>
        </p:nvPicPr>
        <p:blipFill>
          <a:blip r:embed="rId2"/>
          <a:stretch>
            <a:fillRect/>
          </a:stretch>
        </p:blipFill>
        <p:spPr>
          <a:xfrm>
            <a:off x="6203731" y="466401"/>
            <a:ext cx="2835380" cy="4210698"/>
          </a:xfrm>
          <a:prstGeom prst="rect">
            <a:avLst/>
          </a:prstGeom>
        </p:spPr>
      </p:pic>
      <p:pic>
        <p:nvPicPr>
          <p:cNvPr id="4" name="Resim 3">
            <a:extLst>
              <a:ext uri="{FF2B5EF4-FFF2-40B4-BE49-F238E27FC236}">
                <a16:creationId xmlns:a16="http://schemas.microsoft.com/office/drawing/2014/main" xmlns="" id="{1D8B1A0C-9661-1E4F-8260-9D6BEC581268}"/>
              </a:ext>
            </a:extLst>
          </p:cNvPr>
          <p:cNvPicPr>
            <a:picLocks noChangeAspect="1"/>
          </p:cNvPicPr>
          <p:nvPr/>
        </p:nvPicPr>
        <p:blipFill>
          <a:blip r:embed="rId3"/>
          <a:stretch>
            <a:fillRect/>
          </a:stretch>
        </p:blipFill>
        <p:spPr>
          <a:xfrm>
            <a:off x="5724853" y="413071"/>
            <a:ext cx="3902722" cy="4578613"/>
          </a:xfrm>
          <a:prstGeom prst="rect">
            <a:avLst/>
          </a:prstGeom>
        </p:spPr>
      </p:pic>
      <p:pic>
        <p:nvPicPr>
          <p:cNvPr id="6" name="Resim 5">
            <a:extLst>
              <a:ext uri="{FF2B5EF4-FFF2-40B4-BE49-F238E27FC236}">
                <a16:creationId xmlns:a16="http://schemas.microsoft.com/office/drawing/2014/main" xmlns="" id="{E0F588D4-2CAF-A043-99CA-3E75BAD2B960}"/>
              </a:ext>
            </a:extLst>
          </p:cNvPr>
          <p:cNvPicPr>
            <a:picLocks noChangeAspect="1"/>
          </p:cNvPicPr>
          <p:nvPr/>
        </p:nvPicPr>
        <p:blipFill>
          <a:blip r:embed="rId4"/>
          <a:stretch>
            <a:fillRect/>
          </a:stretch>
        </p:blipFill>
        <p:spPr>
          <a:xfrm>
            <a:off x="4846422" y="55179"/>
            <a:ext cx="1286365" cy="1397992"/>
          </a:xfrm>
          <a:prstGeom prst="rect">
            <a:avLst/>
          </a:prstGeom>
        </p:spPr>
      </p:pic>
      <p:pic>
        <p:nvPicPr>
          <p:cNvPr id="2" name="Resim 1">
            <a:extLst>
              <a:ext uri="{FF2B5EF4-FFF2-40B4-BE49-F238E27FC236}">
                <a16:creationId xmlns:a16="http://schemas.microsoft.com/office/drawing/2014/main" xmlns="" id="{7F15A84D-D26E-1D4A-AD01-A27A561CB9E2}"/>
              </a:ext>
            </a:extLst>
          </p:cNvPr>
          <p:cNvPicPr>
            <a:picLocks noChangeAspect="1"/>
          </p:cNvPicPr>
          <p:nvPr/>
        </p:nvPicPr>
        <p:blipFill>
          <a:blip r:embed="rId5"/>
          <a:stretch>
            <a:fillRect/>
          </a:stretch>
        </p:blipFill>
        <p:spPr>
          <a:xfrm>
            <a:off x="1761577" y="1342813"/>
            <a:ext cx="1437481" cy="1428873"/>
          </a:xfrm>
          <a:prstGeom prst="rect">
            <a:avLst/>
          </a:prstGeom>
        </p:spPr>
      </p:pic>
      <p:sp>
        <p:nvSpPr>
          <p:cNvPr id="3" name="Metin kutusu 2">
            <a:extLst>
              <a:ext uri="{FF2B5EF4-FFF2-40B4-BE49-F238E27FC236}">
                <a16:creationId xmlns:a16="http://schemas.microsoft.com/office/drawing/2014/main" xmlns="" id="{8FB872F8-F8FC-7743-A423-0A81636401A2}"/>
              </a:ext>
            </a:extLst>
          </p:cNvPr>
          <p:cNvSpPr txBox="1"/>
          <p:nvPr/>
        </p:nvSpPr>
        <p:spPr>
          <a:xfrm>
            <a:off x="344089" y="3090041"/>
            <a:ext cx="4272456" cy="1384995"/>
          </a:xfrm>
          <a:prstGeom prst="rect">
            <a:avLst/>
          </a:prstGeom>
          <a:noFill/>
        </p:spPr>
        <p:txBody>
          <a:bodyPr wrap="square" rtlCol="0">
            <a:spAutoFit/>
          </a:bodyPr>
          <a:lstStyle/>
          <a:p>
            <a:pPr algn="ctr"/>
            <a:r>
              <a:rPr lang="tr-TR" sz="1400" dirty="0" err="1">
                <a:solidFill>
                  <a:schemeClr val="tx1">
                    <a:lumMod val="85000"/>
                    <a:lumOff val="15000"/>
                  </a:schemeClr>
                </a:solidFill>
                <a:latin typeface="Helvetica Light" panose="020B0403020202020204" pitchFamily="34" charset="0"/>
              </a:rPr>
              <a:t>www.inferum.com.tr</a:t>
            </a:r>
            <a:endParaRPr lang="tr-TR" sz="1400" dirty="0">
              <a:solidFill>
                <a:schemeClr val="tx1">
                  <a:lumMod val="85000"/>
                  <a:lumOff val="15000"/>
                </a:schemeClr>
              </a:solidFill>
              <a:latin typeface="Helvetica Light" panose="020B0403020202020204" pitchFamily="34" charset="0"/>
            </a:endParaRPr>
          </a:p>
          <a:p>
            <a:pPr algn="ctr"/>
            <a:endParaRPr lang="tr-TR" sz="1400" dirty="0">
              <a:solidFill>
                <a:schemeClr val="tx1">
                  <a:lumMod val="85000"/>
                  <a:lumOff val="15000"/>
                </a:schemeClr>
              </a:solidFill>
              <a:latin typeface="Helvetica Light" panose="020B0403020202020204" pitchFamily="34" charset="0"/>
            </a:endParaRPr>
          </a:p>
          <a:p>
            <a:pPr algn="ctr"/>
            <a:r>
              <a:rPr lang="tr-TR" sz="1400" dirty="0" err="1">
                <a:solidFill>
                  <a:schemeClr val="tx1">
                    <a:lumMod val="85000"/>
                    <a:lumOff val="15000"/>
                  </a:schemeClr>
                </a:solidFill>
                <a:latin typeface="Helvetica Light" panose="020B0403020202020204" pitchFamily="34" charset="0"/>
              </a:rPr>
              <a:t>info@inferum.com.tr</a:t>
            </a:r>
            <a:r>
              <a:rPr lang="tr-TR" sz="1400" dirty="0">
                <a:solidFill>
                  <a:schemeClr val="tx1">
                    <a:lumMod val="85000"/>
                    <a:lumOff val="15000"/>
                  </a:schemeClr>
                </a:solidFill>
                <a:latin typeface="Helvetica Light" panose="020B0403020202020204" pitchFamily="34" charset="0"/>
              </a:rPr>
              <a:t> | +90 216 345 0051</a:t>
            </a:r>
          </a:p>
          <a:p>
            <a:pPr algn="ctr"/>
            <a:endParaRPr lang="tr-TR" sz="1400" dirty="0">
              <a:solidFill>
                <a:schemeClr val="tx1">
                  <a:lumMod val="85000"/>
                  <a:lumOff val="15000"/>
                </a:schemeClr>
              </a:solidFill>
              <a:latin typeface="Helvetica Light" panose="020B0403020202020204" pitchFamily="34" charset="0"/>
            </a:endParaRPr>
          </a:p>
          <a:p>
            <a:pPr algn="ctr"/>
            <a:r>
              <a:rPr lang="tr-TR" sz="1400" dirty="0">
                <a:solidFill>
                  <a:schemeClr val="tx1">
                    <a:lumMod val="85000"/>
                    <a:lumOff val="15000"/>
                  </a:schemeClr>
                </a:solidFill>
                <a:latin typeface="Helvetica Light" panose="020B0403020202020204" pitchFamily="34" charset="0"/>
              </a:rPr>
              <a:t>Eğitim </a:t>
            </a:r>
            <a:r>
              <a:rPr lang="tr-TR" sz="1400" dirty="0" err="1">
                <a:solidFill>
                  <a:schemeClr val="tx1">
                    <a:lumMod val="85000"/>
                    <a:lumOff val="15000"/>
                  </a:schemeClr>
                </a:solidFill>
                <a:latin typeface="Helvetica Light" panose="020B0403020202020204" pitchFamily="34" charset="0"/>
              </a:rPr>
              <a:t>Mh</a:t>
            </a:r>
            <a:r>
              <a:rPr lang="tr-TR" sz="1400" dirty="0">
                <a:solidFill>
                  <a:schemeClr val="tx1">
                    <a:lumMod val="85000"/>
                    <a:lumOff val="15000"/>
                  </a:schemeClr>
                </a:solidFill>
                <a:latin typeface="Helvetica Light" panose="020B0403020202020204" pitchFamily="34" charset="0"/>
              </a:rPr>
              <a:t>. Ahsen Çıkmazı </a:t>
            </a:r>
            <a:r>
              <a:rPr lang="tr-TR" sz="1400" dirty="0" err="1">
                <a:solidFill>
                  <a:schemeClr val="tx1">
                    <a:lumMod val="85000"/>
                    <a:lumOff val="15000"/>
                  </a:schemeClr>
                </a:solidFill>
                <a:latin typeface="Helvetica Light" panose="020B0403020202020204" pitchFamily="34" charset="0"/>
              </a:rPr>
              <a:t>Sk</a:t>
            </a:r>
            <a:r>
              <a:rPr lang="tr-TR" sz="1400" dirty="0">
                <a:solidFill>
                  <a:schemeClr val="tx1">
                    <a:lumMod val="85000"/>
                    <a:lumOff val="15000"/>
                  </a:schemeClr>
                </a:solidFill>
                <a:latin typeface="Helvetica Light" panose="020B0403020202020204" pitchFamily="34" charset="0"/>
              </a:rPr>
              <a:t>. No:10 İç Kapı No:35 34722 Kadıköy İstanbul</a:t>
            </a:r>
          </a:p>
        </p:txBody>
      </p:sp>
    </p:spTree>
    <p:extLst>
      <p:ext uri="{BB962C8B-B14F-4D97-AF65-F5344CB8AC3E}">
        <p14:creationId xmlns:p14="http://schemas.microsoft.com/office/powerpoint/2010/main" val="215968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802988" y="1144752"/>
            <a:ext cx="7712362" cy="2434939"/>
          </a:xfrm>
        </p:spPr>
        <p:txBody>
          <a:bodyPr>
            <a:normAutofit fontScale="85000" lnSpcReduction="20000"/>
          </a:bodyPr>
          <a:lstStyle/>
          <a:p>
            <a:r>
              <a:rPr lang="tr-TR" sz="2000" dirty="0">
                <a:solidFill>
                  <a:schemeClr val="tx1">
                    <a:lumMod val="85000"/>
                    <a:lumOff val="15000"/>
                  </a:schemeClr>
                </a:solidFill>
                <a:latin typeface="Helvetica Light" panose="020B0403020202020204" pitchFamily="34" charset="0"/>
              </a:rPr>
              <a:t>Herhangi bir stres ve olumsuz duygular, özellikle uzun süreli kalıcı olur ve bağışıklık sistemini olumsuz etkiler.</a:t>
            </a:r>
          </a:p>
          <a:p>
            <a:r>
              <a:rPr lang="tr-TR" sz="2000" dirty="0">
                <a:solidFill>
                  <a:schemeClr val="tx1">
                    <a:lumMod val="85000"/>
                    <a:lumOff val="15000"/>
                  </a:schemeClr>
                </a:solidFill>
                <a:latin typeface="Helvetica Light" panose="020B0403020202020204" pitchFamily="34" charset="0"/>
              </a:rPr>
              <a:t>Stres, bağışıklık sistemi de dahil olmak üzere vücudun kaynaklarını bir şeyle savaşmak için etkinliğini zayıflatan, harekete geçiren sinir sisteminin sempatik kısmının uyarılmasıdır.</a:t>
            </a:r>
          </a:p>
          <a:p>
            <a:r>
              <a:rPr lang="tr-TR" sz="2000" b="1" dirty="0">
                <a:solidFill>
                  <a:schemeClr val="tx1">
                    <a:lumMod val="85000"/>
                    <a:lumOff val="15000"/>
                  </a:schemeClr>
                </a:solidFill>
                <a:latin typeface="Helvetica Light" panose="020B0403020202020204" pitchFamily="34" charset="0"/>
              </a:rPr>
              <a:t>ABP-051</a:t>
            </a:r>
            <a:r>
              <a:rPr lang="tr-TR" sz="2000" dirty="0">
                <a:solidFill>
                  <a:schemeClr val="tx1">
                    <a:lumMod val="85000"/>
                    <a:lumOff val="15000"/>
                  </a:schemeClr>
                </a:solidFill>
                <a:latin typeface="Helvetica Light" panose="020B0403020202020204" pitchFamily="34" charset="0"/>
              </a:rPr>
              <a:t>, otonom sinir sisteminin durumunu etki mekanizmaları ile normalleştirir, aşırı sempatik tonu azaltır ve </a:t>
            </a:r>
            <a:r>
              <a:rPr lang="tr-TR" sz="2000" dirty="0" err="1">
                <a:solidFill>
                  <a:schemeClr val="tx1">
                    <a:lumMod val="85000"/>
                    <a:lumOff val="15000"/>
                  </a:schemeClr>
                </a:solidFill>
                <a:latin typeface="Helvetica Light" panose="020B0403020202020204" pitchFamily="34" charset="0"/>
              </a:rPr>
              <a:t>Psiko</a:t>
            </a:r>
            <a:r>
              <a:rPr lang="tr-TR" sz="2000" dirty="0">
                <a:solidFill>
                  <a:schemeClr val="tx1">
                    <a:lumMod val="85000"/>
                    <a:lumOff val="15000"/>
                  </a:schemeClr>
                </a:solidFill>
                <a:latin typeface="Helvetica Light" panose="020B0403020202020204" pitchFamily="34" charset="0"/>
              </a:rPr>
              <a:t> duygusal durumu sabitleştirilir.</a:t>
            </a:r>
          </a:p>
          <a:p>
            <a:r>
              <a:rPr lang="tr-TR" sz="2000" dirty="0">
                <a:solidFill>
                  <a:schemeClr val="tx1">
                    <a:lumMod val="85000"/>
                    <a:lumOff val="15000"/>
                  </a:schemeClr>
                </a:solidFill>
                <a:latin typeface="Helvetica Light" panose="020B0403020202020204" pitchFamily="34" charset="0"/>
              </a:rPr>
              <a:t>Bu, yaşla ilgili yaşama eğilimi, şüphe, zayıf vücut savunmalarının arka planına karşı endişe olan yaşlı insanlarda özellikle önemlidir. </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spTree>
    <p:extLst>
      <p:ext uri="{BB962C8B-B14F-4D97-AF65-F5344CB8AC3E}">
        <p14:creationId xmlns:p14="http://schemas.microsoft.com/office/powerpoint/2010/main" val="224140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802988" y="1287048"/>
            <a:ext cx="7712362" cy="2355193"/>
          </a:xfrm>
        </p:spPr>
        <p:txBody>
          <a:bodyPr>
            <a:normAutofit fontScale="70000" lnSpcReduction="20000"/>
          </a:bodyPr>
          <a:lstStyle/>
          <a:p>
            <a:r>
              <a:rPr lang="tr-TR" dirty="0">
                <a:latin typeface="Helvetica Light" panose="020B0403020202020204" pitchFamily="34" charset="0"/>
              </a:rPr>
              <a:t>Hipertansiyonu tedavi etmek için kullanılan ilaçların hem </a:t>
            </a:r>
            <a:r>
              <a:rPr lang="tr-TR" dirty="0" err="1">
                <a:latin typeface="Helvetica Light" panose="020B0403020202020204" pitchFamily="34" charset="0"/>
              </a:rPr>
              <a:t>terapötik</a:t>
            </a:r>
            <a:r>
              <a:rPr lang="tr-TR" dirty="0">
                <a:latin typeface="Helvetica Light" panose="020B0403020202020204" pitchFamily="34" charset="0"/>
              </a:rPr>
              <a:t> hem de istenmeyen ve insan vücudu üzerinde yan etkileri vardır.</a:t>
            </a:r>
          </a:p>
          <a:p>
            <a:r>
              <a:rPr lang="tr-TR" dirty="0" err="1">
                <a:latin typeface="Helvetica Light" panose="020B0403020202020204" pitchFamily="34" charset="0"/>
              </a:rPr>
              <a:t>Kardiyovasküler</a:t>
            </a:r>
            <a:r>
              <a:rPr lang="tr-TR" dirty="0">
                <a:latin typeface="Helvetica Light" panose="020B0403020202020204" pitchFamily="34" charset="0"/>
              </a:rPr>
              <a:t> sistemi etkileyen AGT ilaçları nedeniyle herhangi bir </a:t>
            </a:r>
            <a:r>
              <a:rPr lang="tr-TR" dirty="0" err="1">
                <a:latin typeface="Helvetica Light" panose="020B0403020202020204" pitchFamily="34" charset="0"/>
              </a:rPr>
              <a:t>vejetatif</a:t>
            </a:r>
            <a:r>
              <a:rPr lang="tr-TR" dirty="0">
                <a:latin typeface="Helvetica Light" panose="020B0403020202020204" pitchFamily="34" charset="0"/>
              </a:rPr>
              <a:t> dengesizlik, vücudun savunmasını ve bağışıklığını azaltabilir</a:t>
            </a:r>
          </a:p>
          <a:p>
            <a:r>
              <a:rPr lang="tr-TR" dirty="0">
                <a:latin typeface="Helvetica Light" panose="020B0403020202020204" pitchFamily="34" charset="0"/>
              </a:rPr>
              <a:t>Başka bir deyişle, herhangi bir kimyasal maddenin vücut üzerinde </a:t>
            </a:r>
            <a:r>
              <a:rPr lang="tr-TR" dirty="0" err="1">
                <a:latin typeface="Helvetica Light" panose="020B0403020202020204" pitchFamily="34" charset="0"/>
              </a:rPr>
              <a:t>toksik</a:t>
            </a:r>
            <a:r>
              <a:rPr lang="tr-TR" dirty="0">
                <a:latin typeface="Helvetica Light" panose="020B0403020202020204" pitchFamily="34" charset="0"/>
              </a:rPr>
              <a:t> etkileri vardır ve insan bağışıklığını olumsuz yönde etkiler.</a:t>
            </a:r>
          </a:p>
          <a:p>
            <a:r>
              <a:rPr lang="tr-TR" dirty="0">
                <a:latin typeface="Helvetica Light" panose="020B0403020202020204" pitchFamily="34" charset="0"/>
              </a:rPr>
              <a:t>ABP-051'in kullanımı sadece artan AHT dozlarında gecikmeye değil, aynı zamanda azaltılmasına da yol açabilir.</a:t>
            </a:r>
          </a:p>
          <a:p>
            <a:r>
              <a:rPr lang="tr-TR" dirty="0">
                <a:latin typeface="Helvetica Light" panose="020B0403020202020204" pitchFamily="34" charset="0"/>
              </a:rPr>
              <a:t>Kişisel deneyimlerin ve endişelerin arka planına karşı dozların artmasını önleyecek, böylece </a:t>
            </a:r>
            <a:r>
              <a:rPr lang="tr-TR" dirty="0" err="1">
                <a:latin typeface="Helvetica Light" panose="020B0403020202020204" pitchFamily="34" charset="0"/>
              </a:rPr>
              <a:t>antihipertansif</a:t>
            </a:r>
            <a:r>
              <a:rPr lang="tr-TR" dirty="0">
                <a:latin typeface="Helvetica Light" panose="020B0403020202020204" pitchFamily="34" charset="0"/>
              </a:rPr>
              <a:t> ilaçların insan vücudu üzerindeki </a:t>
            </a:r>
            <a:r>
              <a:rPr lang="tr-TR" dirty="0" err="1">
                <a:latin typeface="Helvetica Light" panose="020B0403020202020204" pitchFamily="34" charset="0"/>
              </a:rPr>
              <a:t>toksik</a:t>
            </a:r>
            <a:r>
              <a:rPr lang="tr-TR" dirty="0">
                <a:latin typeface="Helvetica Light" panose="020B0403020202020204" pitchFamily="34" charset="0"/>
              </a:rPr>
              <a:t> etkisini azaltacaktır.</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spTree>
    <p:extLst>
      <p:ext uri="{BB962C8B-B14F-4D97-AF65-F5344CB8AC3E}">
        <p14:creationId xmlns:p14="http://schemas.microsoft.com/office/powerpoint/2010/main" val="367420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715819" y="1623848"/>
            <a:ext cx="7712362" cy="1558628"/>
          </a:xfrm>
        </p:spPr>
        <p:txBody>
          <a:bodyPr>
            <a:normAutofit/>
          </a:bodyPr>
          <a:lstStyle/>
          <a:p>
            <a:r>
              <a:rPr lang="tr-TR" dirty="0">
                <a:latin typeface="Helvetica Light" panose="020B0403020202020204" pitchFamily="34" charset="0"/>
              </a:rPr>
              <a:t>2013 yılında yapılan bir çalışmada, “Psikosomatik durumlarına ve tedavilerine bağlı olarak </a:t>
            </a:r>
            <a:r>
              <a:rPr lang="tr-TR" dirty="0" err="1">
                <a:latin typeface="Helvetica Light" panose="020B0403020202020204" pitchFamily="34" charset="0"/>
              </a:rPr>
              <a:t>arteriyel</a:t>
            </a:r>
            <a:r>
              <a:rPr lang="tr-TR" dirty="0">
                <a:latin typeface="Helvetica Light" panose="020B0403020202020204" pitchFamily="34" charset="0"/>
              </a:rPr>
              <a:t> hipertansiyonu olan hastalarda merkezi sinir sisteminin fonksiyonel aktivitesinin göstergeleri hakkında”, bir grup bilim adamı aşağıdaki sonuçlara varmışlardır:</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spTree>
    <p:extLst>
      <p:ext uri="{BB962C8B-B14F-4D97-AF65-F5344CB8AC3E}">
        <p14:creationId xmlns:p14="http://schemas.microsoft.com/office/powerpoint/2010/main" val="287885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437076" y="451269"/>
            <a:ext cx="3919243" cy="3870433"/>
          </a:xfrm>
        </p:spPr>
        <p:txBody>
          <a:bodyPr>
            <a:normAutofit fontScale="62500" lnSpcReduction="20000"/>
          </a:bodyPr>
          <a:lstStyle/>
          <a:p>
            <a:pPr algn="just"/>
            <a:r>
              <a:rPr lang="tr-TR" sz="2600" b="1" dirty="0">
                <a:latin typeface="Helvetica Light" panose="020B0403020202020204" pitchFamily="34" charset="0"/>
              </a:rPr>
              <a:t>1. </a:t>
            </a:r>
            <a:r>
              <a:rPr lang="tr-TR" dirty="0">
                <a:latin typeface="Helvetica Light" panose="020B0403020202020204" pitchFamily="34" charset="0"/>
              </a:rPr>
              <a:t>II derece hipertansiyon; hipertansiyonu olan erkek hasta grubu, baskın </a:t>
            </a:r>
            <a:r>
              <a:rPr lang="tr-TR" dirty="0" err="1">
                <a:latin typeface="Helvetica Light" panose="020B0403020202020204" pitchFamily="34" charset="0"/>
              </a:rPr>
              <a:t>choleric</a:t>
            </a:r>
            <a:r>
              <a:rPr lang="tr-TR" dirty="0">
                <a:latin typeface="Helvetica Light" panose="020B0403020202020204" pitchFamily="34" charset="0"/>
              </a:rPr>
              <a:t>, </a:t>
            </a:r>
            <a:r>
              <a:rPr lang="tr-TR" dirty="0" err="1">
                <a:latin typeface="Helvetica Light" panose="020B0403020202020204" pitchFamily="34" charset="0"/>
              </a:rPr>
              <a:t>sanguine</a:t>
            </a:r>
            <a:r>
              <a:rPr lang="tr-TR" dirty="0">
                <a:latin typeface="Helvetica Light" panose="020B0403020202020204" pitchFamily="34" charset="0"/>
              </a:rPr>
              <a:t>, </a:t>
            </a:r>
            <a:r>
              <a:rPr lang="tr-TR" dirty="0" err="1">
                <a:latin typeface="Helvetica Light" panose="020B0403020202020204" pitchFamily="34" charset="0"/>
              </a:rPr>
              <a:t>flegmatik</a:t>
            </a:r>
            <a:r>
              <a:rPr lang="tr-TR" dirty="0">
                <a:latin typeface="Helvetica Light" panose="020B0403020202020204" pitchFamily="34" charset="0"/>
              </a:rPr>
              <a:t> ve melankolik mizaç ile yüksek ve düşük </a:t>
            </a:r>
            <a:r>
              <a:rPr lang="tr-TR" dirty="0" err="1">
                <a:latin typeface="Helvetica Light" panose="020B0403020202020204" pitchFamily="34" charset="0"/>
              </a:rPr>
              <a:t>anksiyete</a:t>
            </a:r>
            <a:r>
              <a:rPr lang="tr-TR" dirty="0">
                <a:latin typeface="Helvetica Light" panose="020B0403020202020204" pitchFamily="34" charset="0"/>
              </a:rPr>
              <a:t> düzeylerine sahip bireylere ayrılmıştır.</a:t>
            </a:r>
          </a:p>
          <a:p>
            <a:pPr algn="just"/>
            <a:r>
              <a:rPr lang="tr-TR" dirty="0" err="1">
                <a:latin typeface="Helvetica Light" panose="020B0403020202020204" pitchFamily="34" charset="0"/>
              </a:rPr>
              <a:t>Choleric</a:t>
            </a:r>
            <a:r>
              <a:rPr lang="tr-TR" dirty="0">
                <a:latin typeface="Helvetica Light" panose="020B0403020202020204" pitchFamily="34" charset="0"/>
              </a:rPr>
              <a:t> ve </a:t>
            </a:r>
            <a:r>
              <a:rPr lang="tr-TR" dirty="0" err="1">
                <a:latin typeface="Helvetica Light" panose="020B0403020202020204" pitchFamily="34" charset="0"/>
              </a:rPr>
              <a:t>sanguine</a:t>
            </a:r>
            <a:r>
              <a:rPr lang="tr-TR" dirty="0">
                <a:latin typeface="Helvetica Light" panose="020B0403020202020204" pitchFamily="34" charset="0"/>
              </a:rPr>
              <a:t> kıyasla yüksek </a:t>
            </a:r>
            <a:r>
              <a:rPr lang="tr-TR" dirty="0" err="1">
                <a:latin typeface="Helvetica Light" panose="020B0403020202020204" pitchFamily="34" charset="0"/>
              </a:rPr>
              <a:t>anksiyete</a:t>
            </a:r>
            <a:r>
              <a:rPr lang="tr-TR" dirty="0">
                <a:latin typeface="Helvetica Light" panose="020B0403020202020204" pitchFamily="34" charset="0"/>
              </a:rPr>
              <a:t> olan </a:t>
            </a:r>
            <a:r>
              <a:rPr lang="tr-TR" dirty="0" err="1">
                <a:latin typeface="Helvetica Light" panose="020B0403020202020204" pitchFamily="34" charset="0"/>
              </a:rPr>
              <a:t>flegmatik</a:t>
            </a:r>
            <a:r>
              <a:rPr lang="tr-TR" dirty="0">
                <a:latin typeface="Helvetica Light" panose="020B0403020202020204" pitchFamily="34" charset="0"/>
              </a:rPr>
              <a:t> ve melankolik hastalarda hastalık, hafif derecede </a:t>
            </a:r>
            <a:r>
              <a:rPr lang="tr-TR" dirty="0" err="1">
                <a:latin typeface="Helvetica Light" panose="020B0403020202020204" pitchFamily="34" charset="0"/>
              </a:rPr>
              <a:t>anksiyete</a:t>
            </a:r>
            <a:r>
              <a:rPr lang="tr-TR" dirty="0">
                <a:latin typeface="Helvetica Light" panose="020B0403020202020204" pitchFamily="34" charset="0"/>
              </a:rPr>
              <a:t> depresyonunun, otonom sinir sisteminin parasempatik bölümünün otonom-sinir sistemi-</a:t>
            </a:r>
            <a:r>
              <a:rPr lang="tr-TR" dirty="0" err="1">
                <a:latin typeface="Helvetica Light" panose="020B0403020202020204" pitchFamily="34" charset="0"/>
              </a:rPr>
              <a:t>anjiyoteno</a:t>
            </a:r>
            <a:r>
              <a:rPr lang="tr-TR" dirty="0">
                <a:latin typeface="Helvetica Light" panose="020B0403020202020204" pitchFamily="34" charset="0"/>
              </a:rPr>
              <a:t>-</a:t>
            </a:r>
            <a:r>
              <a:rPr lang="tr-TR" dirty="0" err="1">
                <a:latin typeface="Helvetica Light" panose="020B0403020202020204" pitchFamily="34" charset="0"/>
              </a:rPr>
              <a:t>riogenot</a:t>
            </a:r>
            <a:r>
              <a:rPr lang="tr-TR" dirty="0">
                <a:latin typeface="Helvetica Light" panose="020B0403020202020204" pitchFamily="34" charset="0"/>
              </a:rPr>
              <a:t> üzerindeki aktivitesinin arka planına karşı ilerledi. </a:t>
            </a:r>
            <a:r>
              <a:rPr lang="tr-TR" dirty="0" err="1">
                <a:latin typeface="Helvetica Light" panose="020B0403020202020204" pitchFamily="34" charset="0"/>
              </a:rPr>
              <a:t>Hipotalamik</a:t>
            </a:r>
            <a:r>
              <a:rPr lang="tr-TR" dirty="0">
                <a:latin typeface="Helvetica Light" panose="020B0403020202020204" pitchFamily="34" charset="0"/>
              </a:rPr>
              <a:t>-hipofiz-adrenal sistem; Yüksek kaygılı </a:t>
            </a:r>
            <a:r>
              <a:rPr lang="tr-TR" dirty="0" err="1">
                <a:latin typeface="Helvetica Light" panose="020B0403020202020204" pitchFamily="34" charset="0"/>
              </a:rPr>
              <a:t>flegmatik</a:t>
            </a:r>
            <a:r>
              <a:rPr lang="tr-TR" dirty="0">
                <a:latin typeface="Helvetica Light" panose="020B0403020202020204" pitchFamily="34" charset="0"/>
              </a:rPr>
              <a:t> ve melankolik </a:t>
            </a:r>
            <a:r>
              <a:rPr lang="tr-TR" dirty="0" err="1">
                <a:latin typeface="Helvetica Light" panose="020B0403020202020204" pitchFamily="34" charset="0"/>
              </a:rPr>
              <a:t>choleric</a:t>
            </a:r>
            <a:r>
              <a:rPr lang="tr-TR" dirty="0">
                <a:latin typeface="Helvetica Light" panose="020B0403020202020204" pitchFamily="34" charset="0"/>
              </a:rPr>
              <a:t> ve </a:t>
            </a:r>
            <a:r>
              <a:rPr lang="tr-TR" dirty="0" err="1">
                <a:latin typeface="Helvetica Light" panose="020B0403020202020204" pitchFamily="34" charset="0"/>
              </a:rPr>
              <a:t>sanguine</a:t>
            </a:r>
            <a:r>
              <a:rPr lang="tr-TR" dirty="0">
                <a:latin typeface="Helvetica Light" panose="020B0403020202020204" pitchFamily="34" charset="0"/>
              </a:rPr>
              <a:t> insanlarla karşılaştırıldığında, merkezi sinir sistemindeki </a:t>
            </a:r>
            <a:r>
              <a:rPr lang="tr-TR" dirty="0" err="1">
                <a:latin typeface="Helvetica Light" panose="020B0403020202020204" pitchFamily="34" charset="0"/>
              </a:rPr>
              <a:t>kortikal</a:t>
            </a:r>
            <a:r>
              <a:rPr lang="tr-TR" dirty="0">
                <a:latin typeface="Helvetica Light" panose="020B0403020202020204" pitchFamily="34" charset="0"/>
              </a:rPr>
              <a:t> süreçlerin dengesi, uyarıcı süreçlere doğru kaymaktadır, </a:t>
            </a:r>
            <a:r>
              <a:rPr lang="tr-TR" dirty="0" err="1">
                <a:latin typeface="Helvetica Light" panose="020B0403020202020204" pitchFamily="34" charset="0"/>
              </a:rPr>
              <a:t>hipotalamik</a:t>
            </a:r>
            <a:r>
              <a:rPr lang="tr-TR" dirty="0">
                <a:latin typeface="Helvetica Light" panose="020B0403020202020204" pitchFamily="34" charset="0"/>
              </a:rPr>
              <a:t>-hipofiz-adrenal sistemin aktivitesi, renin-</a:t>
            </a:r>
            <a:r>
              <a:rPr lang="tr-TR" dirty="0" err="1">
                <a:latin typeface="Helvetica Light" panose="020B0403020202020204" pitchFamily="34" charset="0"/>
              </a:rPr>
              <a:t>anjiyotensin</a:t>
            </a:r>
            <a:r>
              <a:rPr lang="tr-TR" dirty="0">
                <a:latin typeface="Helvetica Light" panose="020B0403020202020204" pitchFamily="34" charset="0"/>
              </a:rPr>
              <a:t>-</a:t>
            </a:r>
            <a:r>
              <a:rPr lang="tr-TR" dirty="0" err="1">
                <a:latin typeface="Helvetica Light" panose="020B0403020202020204" pitchFamily="34" charset="0"/>
              </a:rPr>
              <a:t>aldosteron</a:t>
            </a:r>
            <a:r>
              <a:rPr lang="tr-TR" dirty="0">
                <a:latin typeface="Helvetica Light" panose="020B0403020202020204" pitchFamily="34" charset="0"/>
              </a:rPr>
              <a:t> sisteminin aktivitesi üzerinde hüküm sürmektedir.</a:t>
            </a:r>
          </a:p>
          <a:p>
            <a:pPr algn="just"/>
            <a:r>
              <a:rPr lang="tr-TR" dirty="0">
                <a:latin typeface="Helvetica Light" panose="020B0403020202020204" pitchFamily="34" charset="0"/>
              </a:rPr>
              <a:t>Karşılık gelen mizacın yüksek kaygısı olan hastalara kıyasla düşük </a:t>
            </a:r>
            <a:r>
              <a:rPr lang="tr-TR" dirty="0" err="1">
                <a:latin typeface="Helvetica Light" panose="020B0403020202020204" pitchFamily="34" charset="0"/>
              </a:rPr>
              <a:t>anksiyete</a:t>
            </a:r>
            <a:r>
              <a:rPr lang="tr-TR" dirty="0">
                <a:latin typeface="Helvetica Light" panose="020B0403020202020204" pitchFamily="34" charset="0"/>
              </a:rPr>
              <a:t> olan hastalar ile aynıdır, ancak </a:t>
            </a:r>
            <a:r>
              <a:rPr lang="tr-TR" dirty="0" err="1">
                <a:latin typeface="Helvetica Light" panose="020B0403020202020204" pitchFamily="34" charset="0"/>
              </a:rPr>
              <a:t>psikofizyolojik</a:t>
            </a:r>
            <a:r>
              <a:rPr lang="tr-TR" dirty="0">
                <a:latin typeface="Helvetica Light" panose="020B0403020202020204" pitchFamily="34" charset="0"/>
              </a:rPr>
              <a:t> durumlarında daha az belirgin kaymalar vardır.</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pic>
        <p:nvPicPr>
          <p:cNvPr id="11" name="Resim 10">
            <a:extLst>
              <a:ext uri="{FF2B5EF4-FFF2-40B4-BE49-F238E27FC236}">
                <a16:creationId xmlns:a16="http://schemas.microsoft.com/office/drawing/2014/main" xmlns="" id="{6CDE41EC-75F1-B544-92F4-79BF4EC649FD}"/>
              </a:ext>
            </a:extLst>
          </p:cNvPr>
          <p:cNvPicPr>
            <a:picLocks noChangeAspect="1"/>
          </p:cNvPicPr>
          <p:nvPr/>
        </p:nvPicPr>
        <p:blipFill>
          <a:blip r:embed="rId7"/>
          <a:stretch>
            <a:fillRect/>
          </a:stretch>
        </p:blipFill>
        <p:spPr>
          <a:xfrm>
            <a:off x="4660487" y="1170216"/>
            <a:ext cx="3953854" cy="2220748"/>
          </a:xfrm>
          <a:prstGeom prst="rect">
            <a:avLst/>
          </a:prstGeom>
        </p:spPr>
      </p:pic>
    </p:spTree>
    <p:extLst>
      <p:ext uri="{BB962C8B-B14F-4D97-AF65-F5344CB8AC3E}">
        <p14:creationId xmlns:p14="http://schemas.microsoft.com/office/powerpoint/2010/main" val="158150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437075" y="821798"/>
            <a:ext cx="3919243" cy="3088090"/>
          </a:xfrm>
        </p:spPr>
        <p:txBody>
          <a:bodyPr>
            <a:normAutofit fontScale="70000" lnSpcReduction="20000"/>
          </a:bodyPr>
          <a:lstStyle/>
          <a:p>
            <a:pPr algn="just"/>
            <a:r>
              <a:rPr lang="tr-TR" b="1" i="1" dirty="0">
                <a:latin typeface="Helvetica Bold Oblique" pitchFamily="2" charset="0"/>
              </a:rPr>
              <a:t>2</a:t>
            </a:r>
            <a:r>
              <a:rPr lang="tr-TR" b="1" dirty="0">
                <a:latin typeface="Helvetica Light" panose="020B0403020202020204" pitchFamily="34" charset="0"/>
              </a:rPr>
              <a:t>. </a:t>
            </a:r>
            <a:r>
              <a:rPr lang="tr-TR" dirty="0">
                <a:latin typeface="Helvetica Light" panose="020B0403020202020204" pitchFamily="34" charset="0"/>
              </a:rPr>
              <a:t>Tedavi öncesi ve sırasında; </a:t>
            </a:r>
            <a:r>
              <a:rPr lang="tr-TR" dirty="0" err="1">
                <a:latin typeface="Helvetica Light" panose="020B0403020202020204" pitchFamily="34" charset="0"/>
              </a:rPr>
              <a:t>flegmatik</a:t>
            </a:r>
            <a:r>
              <a:rPr lang="tr-TR" dirty="0">
                <a:latin typeface="Helvetica Light" panose="020B0403020202020204" pitchFamily="34" charset="0"/>
              </a:rPr>
              <a:t> ve melankolik, </a:t>
            </a:r>
            <a:r>
              <a:rPr lang="tr-TR" dirty="0" err="1">
                <a:latin typeface="Helvetica Light" panose="020B0403020202020204" pitchFamily="34" charset="0"/>
              </a:rPr>
              <a:t>choleric</a:t>
            </a:r>
            <a:r>
              <a:rPr lang="tr-TR" dirty="0">
                <a:latin typeface="Helvetica Light" panose="020B0403020202020204" pitchFamily="34" charset="0"/>
              </a:rPr>
              <a:t> ve </a:t>
            </a:r>
            <a:r>
              <a:rPr lang="tr-TR" dirty="0" err="1">
                <a:latin typeface="Helvetica Light" panose="020B0403020202020204" pitchFamily="34" charset="0"/>
              </a:rPr>
              <a:t>sanguine</a:t>
            </a:r>
            <a:r>
              <a:rPr lang="tr-TR" dirty="0">
                <a:latin typeface="Helvetica Light" panose="020B0403020202020204" pitchFamily="34" charset="0"/>
              </a:rPr>
              <a:t> aksine, kanın düşük oksijen kapasitesi, dokular tarafından oksijen kullanımı, </a:t>
            </a:r>
            <a:r>
              <a:rPr lang="tr-TR" dirty="0" err="1">
                <a:latin typeface="Helvetica Light" panose="020B0403020202020204" pitchFamily="34" charset="0"/>
              </a:rPr>
              <a:t>hipoksiye</a:t>
            </a:r>
            <a:r>
              <a:rPr lang="tr-TR" dirty="0">
                <a:latin typeface="Helvetica Light" panose="020B0403020202020204" pitchFamily="34" charset="0"/>
              </a:rPr>
              <a:t> direnç (</a:t>
            </a:r>
            <a:r>
              <a:rPr lang="tr-TR" dirty="0" err="1">
                <a:latin typeface="Helvetica Light" panose="020B0403020202020204" pitchFamily="34" charset="0"/>
              </a:rPr>
              <a:t>Stange</a:t>
            </a:r>
            <a:r>
              <a:rPr lang="tr-TR" dirty="0">
                <a:latin typeface="Helvetica Light" panose="020B0403020202020204" pitchFamily="34" charset="0"/>
              </a:rPr>
              <a:t> testinde) ve basit bir </a:t>
            </a:r>
            <a:r>
              <a:rPr lang="tr-TR" dirty="0" err="1">
                <a:latin typeface="Helvetica Light" panose="020B0403020202020204" pitchFamily="34" charset="0"/>
              </a:rPr>
              <a:t>sensorimotor</a:t>
            </a:r>
            <a:r>
              <a:rPr lang="tr-TR" dirty="0">
                <a:latin typeface="Helvetica Light" panose="020B0403020202020204" pitchFamily="34" charset="0"/>
              </a:rPr>
              <a:t> reaksiyonda tepki hızında merkezi sinir sisteminin fonksiyonel aktivitesi, hareketli bir nesneye tepki, maksimum fırça gücündedir.</a:t>
            </a:r>
          </a:p>
          <a:p>
            <a:pPr algn="just"/>
            <a:r>
              <a:rPr lang="tr-TR" dirty="0">
                <a:latin typeface="Helvetica Light" panose="020B0403020202020204" pitchFamily="34" charset="0"/>
              </a:rPr>
              <a:t>Bu farklılıklar, özellikle yüksek </a:t>
            </a:r>
            <a:r>
              <a:rPr lang="tr-TR" dirty="0" err="1">
                <a:latin typeface="Helvetica Light" panose="020B0403020202020204" pitchFamily="34" charset="0"/>
              </a:rPr>
              <a:t>anksiyete</a:t>
            </a:r>
            <a:r>
              <a:rPr lang="tr-TR" dirty="0">
                <a:latin typeface="Helvetica Light" panose="020B0403020202020204" pitchFamily="34" charset="0"/>
              </a:rPr>
              <a:t> olan </a:t>
            </a:r>
            <a:r>
              <a:rPr lang="tr-TR" dirty="0" err="1">
                <a:latin typeface="Helvetica Light" panose="020B0403020202020204" pitchFamily="34" charset="0"/>
              </a:rPr>
              <a:t>flegmatik</a:t>
            </a:r>
            <a:r>
              <a:rPr lang="tr-TR" dirty="0">
                <a:latin typeface="Helvetica Light" panose="020B0403020202020204" pitchFamily="34" charset="0"/>
              </a:rPr>
              <a:t> ve melankolik gruplarda, en yüksek (III) derece dolaşım </a:t>
            </a:r>
            <a:r>
              <a:rPr lang="tr-TR" dirty="0" err="1">
                <a:latin typeface="Helvetica Light" panose="020B0403020202020204" pitchFamily="34" charset="0"/>
              </a:rPr>
              <a:t>ensefalopatisinde</a:t>
            </a:r>
            <a:r>
              <a:rPr lang="tr-TR" dirty="0">
                <a:latin typeface="Helvetica Light" panose="020B0403020202020204" pitchFamily="34" charset="0"/>
              </a:rPr>
              <a:t> diğer bireylerden farklı olarak hipertansiyon komplikasyonları olan kişilerin daha yüksek bir oranı ile birleştirilir.</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pic>
        <p:nvPicPr>
          <p:cNvPr id="9" name="Resim 8">
            <a:extLst>
              <a:ext uri="{FF2B5EF4-FFF2-40B4-BE49-F238E27FC236}">
                <a16:creationId xmlns:a16="http://schemas.microsoft.com/office/drawing/2014/main" xmlns="" id="{E88EFD64-5893-2946-A28C-5AEDCC84C67E}"/>
              </a:ext>
            </a:extLst>
          </p:cNvPr>
          <p:cNvPicPr>
            <a:picLocks noChangeAspect="1"/>
          </p:cNvPicPr>
          <p:nvPr/>
        </p:nvPicPr>
        <p:blipFill>
          <a:blip r:embed="rId7"/>
          <a:stretch>
            <a:fillRect/>
          </a:stretch>
        </p:blipFill>
        <p:spPr>
          <a:xfrm>
            <a:off x="4806643" y="1365204"/>
            <a:ext cx="3661542" cy="1830771"/>
          </a:xfrm>
          <a:prstGeom prst="rect">
            <a:avLst/>
          </a:prstGeom>
        </p:spPr>
      </p:pic>
    </p:spTree>
    <p:extLst>
      <p:ext uri="{BB962C8B-B14F-4D97-AF65-F5344CB8AC3E}">
        <p14:creationId xmlns:p14="http://schemas.microsoft.com/office/powerpoint/2010/main" val="316589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1291578" y="1411446"/>
            <a:ext cx="6560844" cy="1999562"/>
          </a:xfrm>
        </p:spPr>
        <p:txBody>
          <a:bodyPr>
            <a:normAutofit fontScale="77500" lnSpcReduction="20000"/>
          </a:bodyPr>
          <a:lstStyle/>
          <a:p>
            <a:pPr algn="just"/>
            <a:r>
              <a:rPr lang="tr-TR" b="1" dirty="0">
                <a:latin typeface="Helvetica" pitchFamily="2" charset="0"/>
              </a:rPr>
              <a:t>3. </a:t>
            </a:r>
            <a:r>
              <a:rPr lang="tr-TR" dirty="0" err="1">
                <a:latin typeface="Helvetica Light" panose="020B0403020202020204" pitchFamily="34" charset="0"/>
              </a:rPr>
              <a:t>Choleric</a:t>
            </a:r>
            <a:r>
              <a:rPr lang="tr-TR" dirty="0">
                <a:latin typeface="Helvetica Light" panose="020B0403020202020204" pitchFamily="34" charset="0"/>
              </a:rPr>
              <a:t> ve </a:t>
            </a:r>
            <a:r>
              <a:rPr lang="tr-TR" dirty="0" err="1">
                <a:latin typeface="Helvetica Light" panose="020B0403020202020204" pitchFamily="34" charset="0"/>
              </a:rPr>
              <a:t>sanguine</a:t>
            </a:r>
            <a:r>
              <a:rPr lang="tr-TR" dirty="0">
                <a:latin typeface="Helvetica Light" panose="020B0403020202020204" pitchFamily="34" charset="0"/>
              </a:rPr>
              <a:t> insanlarda </a:t>
            </a:r>
            <a:r>
              <a:rPr lang="tr-TR" dirty="0" err="1">
                <a:latin typeface="Helvetica Light" panose="020B0403020202020204" pitchFamily="34" charset="0"/>
              </a:rPr>
              <a:t>sempatikotoniyi</a:t>
            </a:r>
            <a:r>
              <a:rPr lang="tr-TR" dirty="0">
                <a:latin typeface="Helvetica Light" panose="020B0403020202020204" pitchFamily="34" charset="0"/>
              </a:rPr>
              <a:t> azaltmayı amaçlayan </a:t>
            </a:r>
            <a:r>
              <a:rPr lang="tr-TR" dirty="0" err="1">
                <a:latin typeface="Helvetica Light" panose="020B0403020202020204" pitchFamily="34" charset="0"/>
              </a:rPr>
              <a:t>antihipertansif</a:t>
            </a:r>
            <a:r>
              <a:rPr lang="tr-TR" dirty="0">
                <a:latin typeface="Helvetica Light" panose="020B0403020202020204" pitchFamily="34" charset="0"/>
              </a:rPr>
              <a:t> tedavi ve ayrıca “ampirik” </a:t>
            </a:r>
            <a:r>
              <a:rPr lang="tr-TR" dirty="0" err="1">
                <a:latin typeface="Helvetica Light" panose="020B0403020202020204" pitchFamily="34" charset="0"/>
              </a:rPr>
              <a:t>antihipertansif</a:t>
            </a:r>
            <a:r>
              <a:rPr lang="tr-TR" dirty="0">
                <a:latin typeface="Helvetica Light" panose="020B0403020202020204" pitchFamily="34" charset="0"/>
              </a:rPr>
              <a:t> tedavinin aksine, renin-</a:t>
            </a:r>
            <a:r>
              <a:rPr lang="tr-TR" dirty="0" err="1">
                <a:latin typeface="Helvetica Light" panose="020B0403020202020204" pitchFamily="34" charset="0"/>
              </a:rPr>
              <a:t>anjiyotensin</a:t>
            </a:r>
            <a:r>
              <a:rPr lang="tr-TR" dirty="0">
                <a:latin typeface="Helvetica Light" panose="020B0403020202020204" pitchFamily="34" charset="0"/>
              </a:rPr>
              <a:t>-</a:t>
            </a:r>
            <a:r>
              <a:rPr lang="tr-TR" dirty="0" err="1">
                <a:latin typeface="Helvetica Light" panose="020B0403020202020204" pitchFamily="34" charset="0"/>
              </a:rPr>
              <a:t>aldosteron</a:t>
            </a:r>
            <a:r>
              <a:rPr lang="tr-TR" dirty="0">
                <a:latin typeface="Helvetica Light" panose="020B0403020202020204" pitchFamily="34" charset="0"/>
              </a:rPr>
              <a:t> sisteminin </a:t>
            </a:r>
            <a:r>
              <a:rPr lang="tr-TR" dirty="0" err="1">
                <a:latin typeface="Helvetica Light" panose="020B0403020202020204" pitchFamily="34" charset="0"/>
              </a:rPr>
              <a:t>flegmatik</a:t>
            </a:r>
            <a:r>
              <a:rPr lang="tr-TR" dirty="0">
                <a:latin typeface="Helvetica Light" panose="020B0403020202020204" pitchFamily="34" charset="0"/>
              </a:rPr>
              <a:t> ve melankolik aktivitesinin aksine, sağlıklı olanlara kıyasla anlamlı bir yaklaşımla birleştirildi.</a:t>
            </a:r>
          </a:p>
          <a:p>
            <a:pPr algn="just"/>
            <a:r>
              <a:rPr lang="tr-TR" dirty="0">
                <a:latin typeface="Helvetica Light" panose="020B0403020202020204" pitchFamily="34" charset="0"/>
              </a:rPr>
              <a:t>Karşılık gelen mizacın yüksek ve düşük kaygısı ve yüksek ve düşük kaygısı olan hasta gruplarında sırasıyla </a:t>
            </a:r>
            <a:r>
              <a:rPr lang="tr-TR" dirty="0" err="1">
                <a:latin typeface="Helvetica Light" panose="020B0403020202020204" pitchFamily="34" charset="0"/>
              </a:rPr>
              <a:t>arteriyel</a:t>
            </a:r>
            <a:r>
              <a:rPr lang="tr-TR" dirty="0">
                <a:latin typeface="Helvetica Light" panose="020B0403020202020204" pitchFamily="34" charset="0"/>
              </a:rPr>
              <a:t> hipertansiyon komplikasyonları olan kişilerin oranında bir azalma 2-3 mizaç üzerindedir.</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spTree>
    <p:extLst>
      <p:ext uri="{BB962C8B-B14F-4D97-AF65-F5344CB8AC3E}">
        <p14:creationId xmlns:p14="http://schemas.microsoft.com/office/powerpoint/2010/main" val="56761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1291578" y="1411446"/>
            <a:ext cx="6560844" cy="1999562"/>
          </a:xfrm>
        </p:spPr>
        <p:txBody>
          <a:bodyPr>
            <a:normAutofit fontScale="62500" lnSpcReduction="20000"/>
          </a:bodyPr>
          <a:lstStyle/>
          <a:p>
            <a:r>
              <a:rPr lang="tr-TR" dirty="0">
                <a:latin typeface="Helvetica Light" panose="020B0403020202020204" pitchFamily="34" charset="0"/>
              </a:rPr>
              <a:t>Aktiviteye özgü bir mizaç modeli geliştiren ilk Sovyet psikolog ve antropolog Vladimir </a:t>
            </a:r>
            <a:r>
              <a:rPr lang="tr-TR" dirty="0" err="1">
                <a:latin typeface="Helvetica Light" panose="020B0403020202020204" pitchFamily="34" charset="0"/>
              </a:rPr>
              <a:t>Rusalov</a:t>
            </a:r>
            <a:r>
              <a:rPr lang="tr-TR" dirty="0">
                <a:latin typeface="Helvetica Light" panose="020B0403020202020204" pitchFamily="34" charset="0"/>
              </a:rPr>
              <a:t>, mizacın kalıtsal koşullarının ve göreceli istikrarının tartışılmaz bir gerçek olduğuna inanıyordu ve çalışmalarında mizacın etkisi altında ortaya çıktığını gösterdi.</a:t>
            </a:r>
          </a:p>
          <a:p>
            <a:r>
              <a:rPr lang="tr-TR" dirty="0">
                <a:latin typeface="Helvetica Light" panose="020B0403020202020204" pitchFamily="34" charset="0"/>
              </a:rPr>
              <a:t>Özellik içeren genel anayasa: </a:t>
            </a:r>
            <a:r>
              <a:rPr lang="tr-TR" dirty="0" err="1">
                <a:latin typeface="Helvetica Light" panose="020B0403020202020204" pitchFamily="34" charset="0"/>
              </a:rPr>
              <a:t>humoral</a:t>
            </a:r>
            <a:r>
              <a:rPr lang="tr-TR" dirty="0">
                <a:latin typeface="Helvetica Light" panose="020B0403020202020204" pitchFamily="34" charset="0"/>
              </a:rPr>
              <a:t>, somatik, </a:t>
            </a:r>
            <a:r>
              <a:rPr lang="tr-TR" dirty="0" err="1">
                <a:latin typeface="Helvetica Light" panose="020B0403020202020204" pitchFamily="34" charset="0"/>
              </a:rPr>
              <a:t>kromozomal</a:t>
            </a:r>
            <a:r>
              <a:rPr lang="tr-TR" dirty="0">
                <a:latin typeface="Helvetica Light" panose="020B0403020202020204" pitchFamily="34" charset="0"/>
              </a:rPr>
              <a:t>, fizyolojik ve </a:t>
            </a:r>
            <a:r>
              <a:rPr lang="tr-TR" dirty="0" err="1">
                <a:latin typeface="Helvetica Light" panose="020B0403020202020204" pitchFamily="34" charset="0"/>
              </a:rPr>
              <a:t>nörodinamik</a:t>
            </a:r>
            <a:r>
              <a:rPr lang="tr-TR" dirty="0">
                <a:latin typeface="Helvetica Light" panose="020B0403020202020204" pitchFamily="34" charset="0"/>
              </a:rPr>
              <a:t> yapılardır. Bu nedenle, mizaç sadece bir zihin veya tutum durumu değildir.</a:t>
            </a:r>
          </a:p>
          <a:p>
            <a:r>
              <a:rPr lang="tr-TR" dirty="0">
                <a:latin typeface="Helvetica Light" panose="020B0403020202020204" pitchFamily="34" charset="0"/>
              </a:rPr>
              <a:t>IP </a:t>
            </a:r>
            <a:r>
              <a:rPr lang="tr-TR" dirty="0" err="1">
                <a:latin typeface="Helvetica Light" panose="020B0403020202020204" pitchFamily="34" charset="0"/>
              </a:rPr>
              <a:t>Pavlov</a:t>
            </a:r>
            <a:r>
              <a:rPr lang="tr-TR" dirty="0">
                <a:latin typeface="Helvetica Light" panose="020B0403020202020204" pitchFamily="34" charset="0"/>
              </a:rPr>
              <a:t>, sinir özelliklerinin üç ana özelliğini ve bu özelliklerin bir kombinasyonuna dayanarak dört tür mizaç tanımladı.</a:t>
            </a:r>
          </a:p>
          <a:p>
            <a:r>
              <a:rPr lang="tr-TR" dirty="0">
                <a:latin typeface="Helvetica Light" panose="020B0403020202020204" pitchFamily="34" charset="0"/>
              </a:rPr>
              <a:t> Sinir sisteminin özelliklerine atfedildi:</a:t>
            </a: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spTree>
    <p:extLst>
      <p:ext uri="{BB962C8B-B14F-4D97-AF65-F5344CB8AC3E}">
        <p14:creationId xmlns:p14="http://schemas.microsoft.com/office/powerpoint/2010/main" val="402285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062DA8EF-6996-3045-AEB5-C3CBFC44CE23}"/>
              </a:ext>
            </a:extLst>
          </p:cNvPr>
          <p:cNvPicPr>
            <a:picLocks noChangeAspect="1"/>
          </p:cNvPicPr>
          <p:nvPr/>
        </p:nvPicPr>
        <p:blipFill>
          <a:blip r:embed="rId2"/>
          <a:stretch>
            <a:fillRect/>
          </a:stretch>
        </p:blipFill>
        <p:spPr>
          <a:xfrm>
            <a:off x="3557314" y="86712"/>
            <a:ext cx="1598010" cy="669698"/>
          </a:xfrm>
          <a:prstGeom prst="rect">
            <a:avLst/>
          </a:prstGeom>
        </p:spPr>
      </p:pic>
      <p:pic>
        <p:nvPicPr>
          <p:cNvPr id="7" name="Resim 6">
            <a:extLst>
              <a:ext uri="{FF2B5EF4-FFF2-40B4-BE49-F238E27FC236}">
                <a16:creationId xmlns:a16="http://schemas.microsoft.com/office/drawing/2014/main" xmlns="" id="{7E715D46-9CD7-3B4A-B913-8B9524F8AD0D}"/>
              </a:ext>
            </a:extLst>
          </p:cNvPr>
          <p:cNvPicPr>
            <a:picLocks noChangeAspect="1"/>
          </p:cNvPicPr>
          <p:nvPr/>
        </p:nvPicPr>
        <p:blipFill>
          <a:blip r:embed="rId3"/>
          <a:stretch>
            <a:fillRect/>
          </a:stretch>
        </p:blipFill>
        <p:spPr>
          <a:xfrm>
            <a:off x="225490" y="239478"/>
            <a:ext cx="8693020" cy="4082224"/>
          </a:xfrm>
          <a:prstGeom prst="rect">
            <a:avLst/>
          </a:prstGeom>
        </p:spPr>
      </p:pic>
      <p:sp>
        <p:nvSpPr>
          <p:cNvPr id="3" name="İçerik Yer Tutucusu 2">
            <a:extLst>
              <a:ext uri="{FF2B5EF4-FFF2-40B4-BE49-F238E27FC236}">
                <a16:creationId xmlns:a16="http://schemas.microsoft.com/office/drawing/2014/main" xmlns="" id="{F32724B8-4933-5641-9656-777C6EB70934}"/>
              </a:ext>
            </a:extLst>
          </p:cNvPr>
          <p:cNvSpPr>
            <a:spLocks noGrp="1"/>
          </p:cNvSpPr>
          <p:nvPr>
            <p:ph idx="1"/>
          </p:nvPr>
        </p:nvSpPr>
        <p:spPr>
          <a:xfrm>
            <a:off x="1675759" y="1496717"/>
            <a:ext cx="5792482" cy="2150065"/>
          </a:xfrm>
        </p:spPr>
        <p:txBody>
          <a:bodyPr>
            <a:normAutofit fontScale="70000" lnSpcReduction="20000"/>
          </a:bodyPr>
          <a:lstStyle/>
          <a:p>
            <a:pPr algn="just"/>
            <a:r>
              <a:rPr lang="tr-TR" dirty="0">
                <a:latin typeface="Helvetica Light" panose="020B0403020202020204" pitchFamily="34" charset="0"/>
              </a:rPr>
              <a:t>1. Uyarım sürecinin gücü ile </a:t>
            </a:r>
            <a:r>
              <a:rPr lang="tr-TR" dirty="0" err="1">
                <a:latin typeface="Helvetica Light" panose="020B0403020202020204" pitchFamily="34" charset="0"/>
              </a:rPr>
              <a:t>inhibisyon</a:t>
            </a:r>
            <a:r>
              <a:rPr lang="tr-TR" dirty="0">
                <a:latin typeface="Helvetica Light" panose="020B0403020202020204" pitchFamily="34" charset="0"/>
              </a:rPr>
              <a:t> sürecinin gücü arasında ayrım yapan sinir süreçlerinin gücü. </a:t>
            </a:r>
          </a:p>
          <a:p>
            <a:pPr algn="just"/>
            <a:endParaRPr lang="tr-TR" dirty="0">
              <a:latin typeface="Helvetica Light" panose="020B0403020202020204" pitchFamily="34" charset="0"/>
            </a:endParaRPr>
          </a:p>
          <a:p>
            <a:pPr algn="just"/>
            <a:r>
              <a:rPr lang="tr-TR" dirty="0">
                <a:latin typeface="Helvetica Light" panose="020B0403020202020204" pitchFamily="34" charset="0"/>
              </a:rPr>
              <a:t>2. Sinir süreçlerinin dengesi - uyarma ve </a:t>
            </a:r>
            <a:r>
              <a:rPr lang="tr-TR" dirty="0" err="1">
                <a:latin typeface="Helvetica Light" panose="020B0403020202020204" pitchFamily="34" charset="0"/>
              </a:rPr>
              <a:t>inhibisyon</a:t>
            </a:r>
            <a:r>
              <a:rPr lang="tr-TR" dirty="0">
                <a:latin typeface="Helvetica Light" panose="020B0403020202020204" pitchFamily="34" charset="0"/>
              </a:rPr>
              <a:t> süreçlerinin dengesi. </a:t>
            </a:r>
          </a:p>
          <a:p>
            <a:pPr algn="just"/>
            <a:endParaRPr lang="tr-TR" dirty="0">
              <a:latin typeface="Helvetica Light" panose="020B0403020202020204" pitchFamily="34" charset="0"/>
            </a:endParaRPr>
          </a:p>
          <a:p>
            <a:pPr algn="just"/>
            <a:r>
              <a:rPr lang="tr-TR" dirty="0">
                <a:latin typeface="Helvetica Light" panose="020B0403020202020204" pitchFamily="34" charset="0"/>
              </a:rPr>
              <a:t>3. Sinir süreçlerinin hareketliliği - bir sinir sürecinin diğerine geçiş hızında kendini gösterir. Sinir süreçlerinin özellik kombinasyonlarına karşılık gelen mizaç türlerine, I.P. </a:t>
            </a:r>
            <a:r>
              <a:rPr lang="tr-TR" dirty="0" err="1">
                <a:latin typeface="Helvetica Light" panose="020B0403020202020204" pitchFamily="34" charset="0"/>
              </a:rPr>
              <a:t>Pavlov</a:t>
            </a:r>
            <a:r>
              <a:rPr lang="tr-TR" dirty="0"/>
              <a:t> Bunu içerir:</a:t>
            </a:r>
          </a:p>
          <a:p>
            <a:pPr marL="0" indent="0" algn="just">
              <a:buNone/>
            </a:pPr>
            <a:endParaRPr lang="tr-TR" dirty="0">
              <a:latin typeface="Helvetica Light" panose="020B0403020202020204" pitchFamily="34" charset="0"/>
            </a:endParaRPr>
          </a:p>
        </p:txBody>
      </p:sp>
      <p:pic>
        <p:nvPicPr>
          <p:cNvPr id="4" name="Resim 3">
            <a:extLst>
              <a:ext uri="{FF2B5EF4-FFF2-40B4-BE49-F238E27FC236}">
                <a16:creationId xmlns:a16="http://schemas.microsoft.com/office/drawing/2014/main" xmlns="" id="{FBF00DC1-061B-6B4E-AE68-DA35D1DBC5D9}"/>
              </a:ext>
            </a:extLst>
          </p:cNvPr>
          <p:cNvPicPr>
            <a:picLocks noChangeAspect="1"/>
          </p:cNvPicPr>
          <p:nvPr/>
        </p:nvPicPr>
        <p:blipFill>
          <a:blip r:embed="rId4"/>
          <a:stretch>
            <a:fillRect/>
          </a:stretch>
        </p:blipFill>
        <p:spPr>
          <a:xfrm>
            <a:off x="0" y="4321702"/>
            <a:ext cx="1211456" cy="1061276"/>
          </a:xfrm>
          <a:prstGeom prst="rect">
            <a:avLst/>
          </a:prstGeom>
        </p:spPr>
      </p:pic>
      <p:pic>
        <p:nvPicPr>
          <p:cNvPr id="5" name="Resim 4">
            <a:extLst>
              <a:ext uri="{FF2B5EF4-FFF2-40B4-BE49-F238E27FC236}">
                <a16:creationId xmlns:a16="http://schemas.microsoft.com/office/drawing/2014/main" xmlns="" id="{3260A52A-3696-2F49-B1D0-F2E8E3912090}"/>
              </a:ext>
            </a:extLst>
          </p:cNvPr>
          <p:cNvPicPr>
            <a:picLocks noChangeAspect="1"/>
          </p:cNvPicPr>
          <p:nvPr/>
        </p:nvPicPr>
        <p:blipFill>
          <a:blip r:embed="rId5"/>
          <a:stretch>
            <a:fillRect/>
          </a:stretch>
        </p:blipFill>
        <p:spPr>
          <a:xfrm>
            <a:off x="8112190" y="4852340"/>
            <a:ext cx="806320" cy="129409"/>
          </a:xfrm>
          <a:prstGeom prst="rect">
            <a:avLst/>
          </a:prstGeom>
        </p:spPr>
      </p:pic>
      <p:pic>
        <p:nvPicPr>
          <p:cNvPr id="6" name="Resim 5">
            <a:extLst>
              <a:ext uri="{FF2B5EF4-FFF2-40B4-BE49-F238E27FC236}">
                <a16:creationId xmlns:a16="http://schemas.microsoft.com/office/drawing/2014/main" xmlns="" id="{51F3315D-7CEE-F24F-A4F0-F7E559A911EA}"/>
              </a:ext>
            </a:extLst>
          </p:cNvPr>
          <p:cNvPicPr>
            <a:picLocks noChangeAspect="1"/>
          </p:cNvPicPr>
          <p:nvPr/>
        </p:nvPicPr>
        <p:blipFill>
          <a:blip r:embed="rId6"/>
          <a:stretch>
            <a:fillRect/>
          </a:stretch>
        </p:blipFill>
        <p:spPr>
          <a:xfrm>
            <a:off x="4293926" y="4499875"/>
            <a:ext cx="556148" cy="552818"/>
          </a:xfrm>
          <a:prstGeom prst="rect">
            <a:avLst/>
          </a:prstGeom>
        </p:spPr>
      </p:pic>
    </p:spTree>
    <p:extLst>
      <p:ext uri="{BB962C8B-B14F-4D97-AF65-F5344CB8AC3E}">
        <p14:creationId xmlns:p14="http://schemas.microsoft.com/office/powerpoint/2010/main" val="3880194257"/>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{BFA3DB9C-6171-4648-B8A7-A20ED7D121BE}tf10001069</Template>
  <TotalTime>50</TotalTime>
  <Words>988</Words>
  <Application>Microsoft Office PowerPoint</Application>
  <PresentationFormat>Ekran Gösterisi (16:9)</PresentationFormat>
  <Paragraphs>50</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hp</cp:lastModifiedBy>
  <cp:revision>6</cp:revision>
  <dcterms:created xsi:type="dcterms:W3CDTF">2020-03-23T11:30:55Z</dcterms:created>
  <dcterms:modified xsi:type="dcterms:W3CDTF">2020-03-23T14:39:44Z</dcterms:modified>
</cp:coreProperties>
</file>